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1"/>
  </p:notesMasterIdLst>
  <p:sldIdLst>
    <p:sldId id="297" r:id="rId2"/>
    <p:sldId id="258" r:id="rId3"/>
    <p:sldId id="259" r:id="rId4"/>
    <p:sldId id="422" r:id="rId5"/>
    <p:sldId id="477" r:id="rId6"/>
    <p:sldId id="478" r:id="rId7"/>
    <p:sldId id="479" r:id="rId8"/>
    <p:sldId id="480" r:id="rId9"/>
    <p:sldId id="481" r:id="rId10"/>
    <p:sldId id="482" r:id="rId11"/>
    <p:sldId id="483" r:id="rId12"/>
    <p:sldId id="484" r:id="rId13"/>
    <p:sldId id="485" r:id="rId14"/>
    <p:sldId id="486" r:id="rId15"/>
    <p:sldId id="487" r:id="rId16"/>
    <p:sldId id="456" r:id="rId17"/>
    <p:sldId id="455" r:id="rId18"/>
    <p:sldId id="488" r:id="rId19"/>
    <p:sldId id="489" r:id="rId20"/>
    <p:sldId id="490" r:id="rId21"/>
    <p:sldId id="475" r:id="rId22"/>
    <p:sldId id="491" r:id="rId23"/>
    <p:sldId id="492" r:id="rId24"/>
    <p:sldId id="493" r:id="rId25"/>
    <p:sldId id="494" r:id="rId26"/>
    <p:sldId id="495" r:id="rId27"/>
    <p:sldId id="497" r:id="rId28"/>
    <p:sldId id="496" r:id="rId29"/>
    <p:sldId id="498" r:id="rId30"/>
  </p:sldIdLst>
  <p:sldSz cx="9144000" cy="5143500" type="screen16x9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A66"/>
    <a:srgbClr val="FFE69A"/>
    <a:srgbClr val="B6C6E5"/>
    <a:srgbClr val="FF669A"/>
    <a:srgbClr val="112F70"/>
    <a:srgbClr val="414455"/>
    <a:srgbClr val="568D11"/>
    <a:srgbClr val="70BA16"/>
    <a:srgbClr val="82D81A"/>
    <a:srgbClr val="61A1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90" autoAdjust="0"/>
    <p:restoredTop sz="95687"/>
  </p:normalViewPr>
  <p:slideViewPr>
    <p:cSldViewPr>
      <p:cViewPr varScale="1">
        <p:scale>
          <a:sx n="136" d="100"/>
          <a:sy n="136" d="100"/>
        </p:scale>
        <p:origin x="208" y="3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51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5C004-A9D4-4858-99EC-F4CCE56E2FEF}" type="datetimeFigureOut">
              <a:rPr lang="zh-CN" altLang="en-US" smtClean="0"/>
              <a:pPr/>
              <a:t>2023/7/2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E2E4E-2FFD-4B0E-BE9C-FA7BDC09154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802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915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497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420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951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511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827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082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171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68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198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463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238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416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03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605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404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509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742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16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469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7693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392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774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7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862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7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441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801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48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  <a:pPr/>
              <a:t>2023/7/2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112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  <a:pPr/>
              <a:t>2023/7/2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27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  <a:pPr/>
              <a:t>2023/7/2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998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934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317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-20538"/>
            <a:ext cx="1704311" cy="72008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6477501" y="17574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课题综述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8564755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32900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7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1" y="258402"/>
            <a:ext cx="183709" cy="13778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00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  <a:pPr/>
              <a:t>2023/7/2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8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  <a:pPr/>
              <a:t>2023/7/2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87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  <a:pPr/>
              <a:t>2023/7/2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091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  <a:pPr/>
              <a:t>2023/7/2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11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  <a:pPr/>
              <a:t>2023/7/2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147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  <a:pPr/>
              <a:t>2023/7/2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71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  <a:pPr/>
              <a:t>2023/7/2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535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  <a:pPr/>
              <a:t>2023/7/2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024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5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3060285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blog.csdn.net/qq_34845880/article/details/125788577?spm=1001.2014.3001.550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441213" y="2211710"/>
            <a:ext cx="6261574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Diffusion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等腰三角形 26"/>
          <p:cNvSpPr/>
          <p:nvPr/>
        </p:nvSpPr>
        <p:spPr>
          <a:xfrm>
            <a:off x="1115616" y="4011910"/>
            <a:ext cx="851351" cy="506643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" fmla="*/ 0 w 1736869"/>
              <a:gd name="connsiteY0" fmla="*/ 1037474 h 1037474"/>
              <a:gd name="connsiteX1" fmla="*/ 601735 w 1736869"/>
              <a:gd name="connsiteY1" fmla="*/ 0 h 1037474"/>
              <a:gd name="connsiteX2" fmla="*/ 1736869 w 1736869"/>
              <a:gd name="connsiteY2" fmla="*/ 294524 h 1037474"/>
              <a:gd name="connsiteX3" fmla="*/ 0 w 1736869"/>
              <a:gd name="connsiteY3" fmla="*/ 1037474 h 1037474"/>
              <a:gd name="connsiteX0" fmla="*/ 369815 w 1135134"/>
              <a:gd name="connsiteY0" fmla="*/ 675524 h 675524"/>
              <a:gd name="connsiteX1" fmla="*/ 0 w 1135134"/>
              <a:gd name="connsiteY1" fmla="*/ 0 h 675524"/>
              <a:gd name="connsiteX2" fmla="*/ 1135134 w 1135134"/>
              <a:gd name="connsiteY2" fmla="*/ 294524 h 675524"/>
              <a:gd name="connsiteX3" fmla="*/ 369815 w 1135134"/>
              <a:gd name="connsiteY3" fmla="*/ 675524 h 67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26"/>
          <p:cNvSpPr/>
          <p:nvPr/>
        </p:nvSpPr>
        <p:spPr>
          <a:xfrm rot="5400000">
            <a:off x="265949" y="3103290"/>
            <a:ext cx="531270" cy="601918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" fmla="*/ 0 w 1736869"/>
              <a:gd name="connsiteY0" fmla="*/ 1037474 h 1037474"/>
              <a:gd name="connsiteX1" fmla="*/ 601735 w 1736869"/>
              <a:gd name="connsiteY1" fmla="*/ 0 h 1037474"/>
              <a:gd name="connsiteX2" fmla="*/ 1736869 w 1736869"/>
              <a:gd name="connsiteY2" fmla="*/ 294524 h 1037474"/>
              <a:gd name="connsiteX3" fmla="*/ 0 w 1736869"/>
              <a:gd name="connsiteY3" fmla="*/ 1037474 h 1037474"/>
              <a:gd name="connsiteX0" fmla="*/ 369815 w 1135134"/>
              <a:gd name="connsiteY0" fmla="*/ 675524 h 675524"/>
              <a:gd name="connsiteX1" fmla="*/ 0 w 1135134"/>
              <a:gd name="connsiteY1" fmla="*/ 0 h 675524"/>
              <a:gd name="connsiteX2" fmla="*/ 1135134 w 1135134"/>
              <a:gd name="connsiteY2" fmla="*/ 294524 h 675524"/>
              <a:gd name="connsiteX3" fmla="*/ 369815 w 1135134"/>
              <a:gd name="connsiteY3" fmla="*/ 675524 h 675524"/>
              <a:gd name="connsiteX0" fmla="*/ 369815 w 1135134"/>
              <a:gd name="connsiteY0" fmla="*/ 675524 h 675524"/>
              <a:gd name="connsiteX1" fmla="*/ 0 w 1135134"/>
              <a:gd name="connsiteY1" fmla="*/ 0 h 675524"/>
              <a:gd name="connsiteX2" fmla="*/ 1135134 w 1135134"/>
              <a:gd name="connsiteY2" fmla="*/ 391312 h 675524"/>
              <a:gd name="connsiteX3" fmla="*/ 369815 w 1135134"/>
              <a:gd name="connsiteY3" fmla="*/ 675524 h 675524"/>
              <a:gd name="connsiteX0" fmla="*/ 369815 w 1199659"/>
              <a:gd name="connsiteY0" fmla="*/ 675524 h 1359189"/>
              <a:gd name="connsiteX1" fmla="*/ 0 w 1199659"/>
              <a:gd name="connsiteY1" fmla="*/ 0 h 1359189"/>
              <a:gd name="connsiteX2" fmla="*/ 1199659 w 1199659"/>
              <a:gd name="connsiteY2" fmla="*/ 1359189 h 1359189"/>
              <a:gd name="connsiteX3" fmla="*/ 369815 w 1199659"/>
              <a:gd name="connsiteY3" fmla="*/ 675524 h 135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9659" h="1359189">
                <a:moveTo>
                  <a:pt x="369815" y="675524"/>
                </a:moveTo>
                <a:lnTo>
                  <a:pt x="0" y="0"/>
                </a:lnTo>
                <a:lnTo>
                  <a:pt x="1199659" y="1359189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26"/>
          <p:cNvSpPr/>
          <p:nvPr/>
        </p:nvSpPr>
        <p:spPr>
          <a:xfrm rot="8958318">
            <a:off x="1313552" y="3687514"/>
            <a:ext cx="207867" cy="123703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" fmla="*/ 0 w 1736869"/>
              <a:gd name="connsiteY0" fmla="*/ 1037474 h 1037474"/>
              <a:gd name="connsiteX1" fmla="*/ 601735 w 1736869"/>
              <a:gd name="connsiteY1" fmla="*/ 0 h 1037474"/>
              <a:gd name="connsiteX2" fmla="*/ 1736869 w 1736869"/>
              <a:gd name="connsiteY2" fmla="*/ 294524 h 1037474"/>
              <a:gd name="connsiteX3" fmla="*/ 0 w 1736869"/>
              <a:gd name="connsiteY3" fmla="*/ 1037474 h 1037474"/>
              <a:gd name="connsiteX0" fmla="*/ 369815 w 1135134"/>
              <a:gd name="connsiteY0" fmla="*/ 675524 h 675524"/>
              <a:gd name="connsiteX1" fmla="*/ 0 w 1135134"/>
              <a:gd name="connsiteY1" fmla="*/ 0 h 675524"/>
              <a:gd name="connsiteX2" fmla="*/ 1135134 w 1135134"/>
              <a:gd name="connsiteY2" fmla="*/ 294524 h 675524"/>
              <a:gd name="connsiteX3" fmla="*/ 369815 w 1135134"/>
              <a:gd name="connsiteY3" fmla="*/ 675524 h 67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25"/>
          <p:cNvSpPr>
            <a:spLocks noChangeArrowheads="1"/>
          </p:cNvSpPr>
          <p:nvPr/>
        </p:nvSpPr>
        <p:spPr bwMode="auto">
          <a:xfrm>
            <a:off x="3092713" y="3715350"/>
            <a:ext cx="44644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solidFill>
                  <a:srgbClr val="112F70"/>
                </a:solidFill>
                <a:latin typeface="微软雅黑" pitchFamily="34" charset="-122"/>
                <a:ea typeface="微软雅黑" pitchFamily="34" charset="-122"/>
              </a:rPr>
              <a:t>贾飞阳</a:t>
            </a:r>
            <a:r>
              <a:rPr lang="zh-CN" altLang="en-US" dirty="0">
                <a:solidFill>
                  <a:srgbClr val="112F7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>
                <a:solidFill>
                  <a:srgbClr val="112F70"/>
                </a:solidFill>
                <a:latin typeface="微软雅黑" pitchFamily="34" charset="-122"/>
                <a:ea typeface="微软雅黑" pitchFamily="34" charset="-122"/>
              </a:rPr>
              <a:t>               </a:t>
            </a:r>
            <a:r>
              <a:rPr lang="en-US" altLang="zh-CN" b="1" dirty="0">
                <a:solidFill>
                  <a:srgbClr val="112F70"/>
                </a:solidFill>
                <a:latin typeface="微软雅黑" pitchFamily="34" charset="-122"/>
                <a:ea typeface="微软雅黑" pitchFamily="34" charset="-122"/>
              </a:rPr>
              <a:t>2022.10.26</a:t>
            </a:r>
          </a:p>
        </p:txBody>
      </p:sp>
    </p:spTree>
    <p:extLst>
      <p:ext uri="{BB962C8B-B14F-4D97-AF65-F5344CB8AC3E}">
        <p14:creationId xmlns:p14="http://schemas.microsoft.com/office/powerpoint/2010/main" val="340034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4896544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扩散模型</a:t>
            </a:r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--6</a:t>
            </a:r>
            <a:endParaRPr lang="zh-CN" altLang="en-US" sz="1764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537DB2-BCD1-D248-8E35-015C976AF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59" y="543174"/>
            <a:ext cx="7204082" cy="45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3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4896544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扩散模型</a:t>
            </a:r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--7</a:t>
            </a:r>
            <a:endParaRPr lang="zh-CN" altLang="en-US" sz="1764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C78C2C-FAC3-0A40-B399-7BD5EC8C3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654050"/>
            <a:ext cx="67564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4896544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扩散模型</a:t>
            </a:r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--8</a:t>
            </a:r>
            <a:endParaRPr lang="zh-CN" altLang="en-US" sz="1764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0AC10E-29FE-4E4C-84E4-253DFB0DE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37" y="543174"/>
            <a:ext cx="7008726" cy="4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05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4896544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扩散模型</a:t>
            </a:r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--9</a:t>
            </a:r>
            <a:endParaRPr lang="zh-CN" altLang="en-US" sz="1764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5BA322-E177-A643-9A06-C835486DB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" y="755650"/>
            <a:ext cx="87503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74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4896544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扩散模型</a:t>
            </a:r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--10</a:t>
            </a:r>
            <a:endParaRPr lang="zh-CN" altLang="en-US" sz="1764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560ED5-0787-424D-9803-953E17546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01750"/>
            <a:ext cx="8686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7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51670"/>
            <a:ext cx="3228536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2164797"/>
            <a:ext cx="1680588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11" name="矩形 10"/>
          <p:cNvSpPr/>
          <p:nvPr/>
        </p:nvSpPr>
        <p:spPr>
          <a:xfrm>
            <a:off x="3302392" y="1851670"/>
            <a:ext cx="305972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139952" y="2067694"/>
            <a:ext cx="1121141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40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SR3</a:t>
            </a:r>
            <a:endParaRPr lang="zh-CN" altLang="en-US" sz="40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3234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4896544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文章信息</a:t>
            </a: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068549-F19C-4C47-830E-6755EB67F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878"/>
            <a:ext cx="9144000" cy="31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35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4896544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立意</a:t>
            </a: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52" name="TextBox 29"/>
          <p:cNvSpPr txBox="1"/>
          <p:nvPr/>
        </p:nvSpPr>
        <p:spPr>
          <a:xfrm>
            <a:off x="247045" y="627534"/>
            <a:ext cx="8645435" cy="401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Image Super-Resolution via Iterative Refinement</a:t>
            </a:r>
            <a:endParaRPr lang="en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IEEE Transactions on Pattern Analysis and Machine Intelligence, 2022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endParaRPr lang="en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：基于回归的方法和前馈卷积网络可以在低倍率下实现超分辨率，但它们通常缺乏高倍率所需的高保真度细节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：自回归模型对于高分辨率图像生成来说代价高昂，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NF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VAE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通常会产生次优的样本质量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GAN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需要精心设计的正则化和优化技巧来控制优化不稳定性和模式崩溃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解决：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U-Net+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重复细化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DDPM+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级联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最早将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DDPM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结构引入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SR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</a:p>
        </p:txBody>
      </p:sp>
    </p:spTree>
    <p:extLst>
      <p:ext uri="{BB962C8B-B14F-4D97-AF65-F5344CB8AC3E}">
        <p14:creationId xmlns:p14="http://schemas.microsoft.com/office/powerpoint/2010/main" val="3199987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6912768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Conditional</a:t>
            </a:r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denoising</a:t>
            </a:r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diffusion</a:t>
            </a:r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model</a:t>
            </a:r>
            <a:endParaRPr lang="zh-CN" altLang="en-US" sz="1764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id="{1A79CF7B-2F28-3147-A4A3-76C24DBC005E}"/>
              </a:ext>
            </a:extLst>
          </p:cNvPr>
          <p:cNvSpPr txBox="1"/>
          <p:nvPr/>
        </p:nvSpPr>
        <p:spPr>
          <a:xfrm>
            <a:off x="247045" y="627534"/>
            <a:ext cx="8645435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P(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y|x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：多映射（许多目标图像可以与单个源图像一致）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B52A84-9774-6B47-B4E2-027C0F83A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94" y="1275606"/>
            <a:ext cx="7308812" cy="339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31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6912768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Gaussian</a:t>
            </a:r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diffusion</a:t>
            </a:r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process</a:t>
            </a:r>
            <a:endParaRPr lang="zh-CN" altLang="en-US" sz="1764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id="{1A79CF7B-2F28-3147-A4A3-76C24DBC005E}"/>
              </a:ext>
            </a:extLst>
          </p:cNvPr>
          <p:cNvSpPr txBox="1"/>
          <p:nvPr/>
        </p:nvSpPr>
        <p:spPr>
          <a:xfrm>
            <a:off x="247045" y="627534"/>
            <a:ext cx="8645435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正向加噪：马尔可夫链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6034CA-68D3-B548-855E-E972AA45C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462" y="1129252"/>
            <a:ext cx="4800600" cy="825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A916CD-1581-3F4C-987C-0D00E04D4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12" y="2149192"/>
            <a:ext cx="4381500" cy="393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BA71F3-ADE9-C34B-B4CF-ACA008DFA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62" y="3315748"/>
            <a:ext cx="4622800" cy="1397000"/>
          </a:xfrm>
          <a:prstGeom prst="rect">
            <a:avLst/>
          </a:prstGeom>
        </p:spPr>
      </p:pic>
      <p:sp>
        <p:nvSpPr>
          <p:cNvPr id="14" name="TextBox 29">
            <a:extLst>
              <a:ext uri="{FF2B5EF4-FFF2-40B4-BE49-F238E27FC236}">
                <a16:creationId xmlns:a16="http://schemas.microsoft.com/office/drawing/2014/main" id="{1A97B905-67D8-B44D-882E-A8A1A2CC4BB5}"/>
              </a:ext>
            </a:extLst>
          </p:cNvPr>
          <p:cNvSpPr txBox="1"/>
          <p:nvPr/>
        </p:nvSpPr>
        <p:spPr>
          <a:xfrm>
            <a:off x="247045" y="2737333"/>
            <a:ext cx="8645435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反向去噪：利用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状态推理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T-1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状态，符合高斯分布（扩散模型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--8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6181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8"/>
          <p:cNvSpPr txBox="1"/>
          <p:nvPr/>
        </p:nvSpPr>
        <p:spPr>
          <a:xfrm>
            <a:off x="460911" y="2609205"/>
            <a:ext cx="3123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112F70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3200" b="1" dirty="0">
              <a:solidFill>
                <a:srgbClr val="112F7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文本框 11"/>
          <p:cNvSpPr txBox="1"/>
          <p:nvPr/>
        </p:nvSpPr>
        <p:spPr>
          <a:xfrm>
            <a:off x="2323149" y="194960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112F70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17" name="文本框 18"/>
          <p:cNvSpPr txBox="1"/>
          <p:nvPr/>
        </p:nvSpPr>
        <p:spPr>
          <a:xfrm>
            <a:off x="4788024" y="15636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112F70"/>
                </a:solidFill>
                <a:latin typeface="微软雅黑" pitchFamily="34" charset="-122"/>
                <a:ea typeface="微软雅黑" pitchFamily="34" charset="-122"/>
              </a:rPr>
              <a:t>扩散模型</a:t>
            </a:r>
          </a:p>
        </p:txBody>
      </p:sp>
      <p:sp>
        <p:nvSpPr>
          <p:cNvPr id="16" name="文本框 16"/>
          <p:cNvSpPr txBox="1"/>
          <p:nvPr/>
        </p:nvSpPr>
        <p:spPr>
          <a:xfrm>
            <a:off x="4277815" y="1492627"/>
            <a:ext cx="444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12F70"/>
                </a:solidFill>
                <a:ea typeface="微软雅黑" pitchFamily="34" charset="-122"/>
              </a:rPr>
              <a:t>1</a:t>
            </a:r>
            <a:endParaRPr lang="zh-CN" altLang="en-US" sz="4000" dirty="0">
              <a:solidFill>
                <a:srgbClr val="112F70"/>
              </a:solidFill>
              <a:ea typeface="微软雅黑" pitchFamily="34" charset="-122"/>
            </a:endParaRPr>
          </a:p>
        </p:txBody>
      </p:sp>
      <p:cxnSp>
        <p:nvCxnSpPr>
          <p:cNvPr id="34" name="直接连接符 33"/>
          <p:cNvCxnSpPr>
            <a:cxnSpLocks/>
          </p:cNvCxnSpPr>
          <p:nvPr/>
        </p:nvCxnSpPr>
        <p:spPr>
          <a:xfrm>
            <a:off x="3563888" y="987574"/>
            <a:ext cx="20417" cy="3168352"/>
          </a:xfrm>
          <a:prstGeom prst="line">
            <a:avLst/>
          </a:prstGeom>
          <a:ln>
            <a:solidFill>
              <a:srgbClr val="112F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18">
            <a:extLst>
              <a:ext uri="{FF2B5EF4-FFF2-40B4-BE49-F238E27FC236}">
                <a16:creationId xmlns:a16="http://schemas.microsoft.com/office/drawing/2014/main" id="{0A4F1F8F-D987-0048-8026-7BE4080C62CB}"/>
              </a:ext>
            </a:extLst>
          </p:cNvPr>
          <p:cNvSpPr txBox="1"/>
          <p:nvPr/>
        </p:nvSpPr>
        <p:spPr>
          <a:xfrm>
            <a:off x="4788024" y="308700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112F70"/>
                </a:solidFill>
                <a:latin typeface="微软雅黑" pitchFamily="34" charset="-122"/>
                <a:ea typeface="微软雅黑" pitchFamily="34" charset="-122"/>
              </a:rPr>
              <a:t>SR3</a:t>
            </a:r>
            <a:endParaRPr lang="zh-CN" altLang="en-US" sz="2800" dirty="0">
              <a:solidFill>
                <a:srgbClr val="112F7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16">
            <a:extLst>
              <a:ext uri="{FF2B5EF4-FFF2-40B4-BE49-F238E27FC236}">
                <a16:creationId xmlns:a16="http://schemas.microsoft.com/office/drawing/2014/main" id="{23C32589-EE83-6142-9929-1C5A697F6684}"/>
              </a:ext>
            </a:extLst>
          </p:cNvPr>
          <p:cNvSpPr txBox="1"/>
          <p:nvPr/>
        </p:nvSpPr>
        <p:spPr>
          <a:xfrm>
            <a:off x="4277816" y="301599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12F70"/>
                </a:solidFill>
                <a:ea typeface="微软雅黑" pitchFamily="34" charset="-122"/>
              </a:rPr>
              <a:t>2</a:t>
            </a:r>
            <a:endParaRPr lang="zh-CN" altLang="en-US" sz="4000" dirty="0">
              <a:solidFill>
                <a:srgbClr val="112F70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7820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6912768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Optimizing--Training</a:t>
            </a:r>
            <a:endParaRPr lang="zh-CN" altLang="en-US" sz="1764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id="{1A79CF7B-2F28-3147-A4A3-76C24DBC005E}"/>
              </a:ext>
            </a:extLst>
          </p:cNvPr>
          <p:cNvSpPr txBox="1"/>
          <p:nvPr/>
        </p:nvSpPr>
        <p:spPr>
          <a:xfrm>
            <a:off x="247045" y="627534"/>
            <a:ext cx="8645435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训练过程：图像对（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LR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），有监督训练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LR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图像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，含噪图像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yt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噪声方差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γ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（预测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噪声向量</a:t>
            </a:r>
            <a:r>
              <a:rPr lang="en-US" altLang="zh-CN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ε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）随机采样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1A97B905-67D8-B44D-882E-A8A1A2CC4BB5}"/>
              </a:ext>
            </a:extLst>
          </p:cNvPr>
          <p:cNvSpPr txBox="1"/>
          <p:nvPr/>
        </p:nvSpPr>
        <p:spPr>
          <a:xfrm>
            <a:off x="247045" y="2444392"/>
            <a:ext cx="8645435" cy="2217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优化目标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噪声方差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γ</a:t>
            </a:r>
            <a:r>
              <a:rPr lang="zh-CN" altLang="el-GR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分布严重影响回归目标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简化问题，</a:t>
            </a:r>
            <a:r>
              <a:rPr lang="el-GR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β</a:t>
            </a:r>
            <a:r>
              <a:rPr lang="zh-CN" altLang="el-GR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是预设好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的超参数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噪声的损失可以单独研究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EEAE5AE-519F-B94F-9C57-4BFDDD743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848068"/>
            <a:ext cx="5080000" cy="457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15A7C6E-E2C1-8942-B9B0-87735AE7D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633" y="2984570"/>
            <a:ext cx="51181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26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6912768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Optimizing--Inference</a:t>
            </a:r>
            <a:endParaRPr lang="zh-CN" altLang="en-US" sz="1764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id="{1A79CF7B-2F28-3147-A4A3-76C24DBC005E}"/>
              </a:ext>
            </a:extLst>
          </p:cNvPr>
          <p:cNvSpPr txBox="1"/>
          <p:nvPr/>
        </p:nvSpPr>
        <p:spPr>
          <a:xfrm>
            <a:off x="247045" y="627534"/>
            <a:ext cx="8645435" cy="365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推理过程：输入为低分辨率图像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以及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yt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高斯噪声，输出为高分辨率图像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迭代的从图像中去除噪声，当迭代的次数足够多，就能将噪声都去除，得到一个效果较好的超分图片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基于能量模型分布的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Langevin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采样：预测噪声，对应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Langevin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采样中的梯度项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损失函数：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极大似然估计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69C8B65-6025-8A46-8BB7-D2121AD25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6" y="1849450"/>
            <a:ext cx="7790151" cy="8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41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6912768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Optimizing</a:t>
            </a:r>
            <a:endParaRPr lang="zh-CN" altLang="en-US" sz="1764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id="{1A79CF7B-2F28-3147-A4A3-76C24DBC005E}"/>
              </a:ext>
            </a:extLst>
          </p:cNvPr>
          <p:cNvSpPr txBox="1"/>
          <p:nvPr/>
        </p:nvSpPr>
        <p:spPr>
          <a:xfrm>
            <a:off x="247045" y="627534"/>
            <a:ext cx="8645435" cy="365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损失函数的物理意义：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模型输出的噪声与随机采样的高斯噪声差距尽可能小</a:t>
            </a:r>
            <a:endParaRPr lang="en-US" altLang="zh-CN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模型本质是输出噪声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条件生成模型：以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LR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图像当作生成模型的条件输入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813A1A-EE28-8843-B773-132B15A9A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4780"/>
            <a:ext cx="9144000" cy="19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67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6912768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SR3--Architecture</a:t>
            </a:r>
            <a:endParaRPr lang="zh-CN" altLang="en-US" sz="1764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id="{1A79CF7B-2F28-3147-A4A3-76C24DBC005E}"/>
              </a:ext>
            </a:extLst>
          </p:cNvPr>
          <p:cNvSpPr txBox="1"/>
          <p:nvPr/>
        </p:nvSpPr>
        <p:spPr>
          <a:xfrm>
            <a:off x="247045" y="627534"/>
            <a:ext cx="3820899" cy="2938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U-NET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架构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，以迭代的方式从输出中去除各个级别的噪声，将标准正态分布转换为经验数据分布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顺序下采样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通道乘法器（通过卷积把输出通道变成输入通道的（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）倍）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顺序上采样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+skip connection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127E44-7FF1-1641-ABEF-7889C896D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200" y="508431"/>
            <a:ext cx="4439095" cy="37266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CF45ED-4CF6-364F-8BE7-FF2BA0470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3" y="3265976"/>
            <a:ext cx="4132595" cy="18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17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6912768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SR3--Noise schedule</a:t>
            </a:r>
            <a:endParaRPr lang="zh-CN" altLang="en-US" sz="1764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id="{1A79CF7B-2F28-3147-A4A3-76C24DBC005E}"/>
              </a:ext>
            </a:extLst>
          </p:cNvPr>
          <p:cNvSpPr txBox="1"/>
          <p:nvPr/>
        </p:nvSpPr>
        <p:spPr>
          <a:xfrm>
            <a:off x="247045" y="627534"/>
            <a:ext cx="8429411" cy="469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DDPM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：噪声的添加</a:t>
            </a:r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随着时间</a:t>
            </a:r>
            <a:r>
              <a:rPr lang="en-US" altLang="zh-CN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线性增加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，次数应与推理迭代次数一致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SR3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：训练过程中，直接对噪声调节，因此定义了一个可以</a:t>
            </a:r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直接对</a:t>
            </a:r>
            <a:r>
              <a:rPr lang="en-US" altLang="zh-CN" sz="16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γ</a:t>
            </a:r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进行采样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的采样程序。模型只需要训练一次，就可以在推理过程中使用不同的迭代次数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，从而可以在一个模型中明确地权衡推理计算和输出质量。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来自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WaveGrad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: Estimating gradients for waveform generation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2009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横坐标表示采样迭代的次数，纵坐标表示得到的最终样本中采样的噪声方差，图上不同颜色的线后的数字表示固定训练的次数。可以看到如果对时间采样，训练次数与迭代次数相当时效果比较好。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2A94FC-F706-A54B-8AF1-BC5CD5579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923678"/>
            <a:ext cx="4896544" cy="176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45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6912768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SR3--</a:t>
            </a:r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细节</a:t>
            </a: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id="{1A79CF7B-2F28-3147-A4A3-76C24DBC005E}"/>
              </a:ext>
            </a:extLst>
          </p:cNvPr>
          <p:cNvSpPr txBox="1"/>
          <p:nvPr/>
        </p:nvSpPr>
        <p:spPr>
          <a:xfrm>
            <a:off x="247045" y="627534"/>
            <a:ext cx="8429411" cy="390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训练：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1M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step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Batch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size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256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Adam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优化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固定学习率为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1e-4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（回归模型为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1e-5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仅在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16×→128×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过程使用了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dropout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，其他的过程不使用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数据集：人脸图像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自然图像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人脸图像：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16×→128×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64×→ 512×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FFHQ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训练，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CelebA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HQ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评估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自然图像：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64×→256×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56×→ 224 ×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ImageNet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子集。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p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对比模型：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EnhanceNet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, ESRGAN , SR- Flow , FSRGAN  and PULSE </a:t>
            </a:r>
          </a:p>
        </p:txBody>
      </p:sp>
    </p:spTree>
    <p:extLst>
      <p:ext uri="{BB962C8B-B14F-4D97-AF65-F5344CB8AC3E}">
        <p14:creationId xmlns:p14="http://schemas.microsoft.com/office/powerpoint/2010/main" val="1170606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6912768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SR3--</a:t>
            </a:r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定性评估</a:t>
            </a: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462000-A99A-C945-9359-1AD37670B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380"/>
            <a:ext cx="9144000" cy="386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35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6912768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SR3--</a:t>
            </a:r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定性评估</a:t>
            </a: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714549-B76A-E04D-B402-B6C211449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97" y="536735"/>
            <a:ext cx="6734806" cy="4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7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6912768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SR3--</a:t>
            </a:r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定量评估</a:t>
            </a: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64B90C-8393-1A46-9E08-5F95E07D6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0" y="1301750"/>
            <a:ext cx="5270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44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6912768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SR3--Classification</a:t>
            </a:r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网络评估</a:t>
            </a: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31EABC-9861-0744-999E-1BFDFDCBC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81050"/>
            <a:ext cx="5410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06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51670"/>
            <a:ext cx="3228536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2164797"/>
            <a:ext cx="1677383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11" name="矩形 10"/>
          <p:cNvSpPr/>
          <p:nvPr/>
        </p:nvSpPr>
        <p:spPr>
          <a:xfrm>
            <a:off x="3302392" y="1851670"/>
            <a:ext cx="305972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139952" y="2067694"/>
            <a:ext cx="2190343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40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</a:t>
            </a:r>
          </a:p>
        </p:txBody>
      </p:sp>
    </p:spTree>
    <p:extLst>
      <p:ext uri="{BB962C8B-B14F-4D97-AF65-F5344CB8AC3E}">
        <p14:creationId xmlns:p14="http://schemas.microsoft.com/office/powerpoint/2010/main" val="1225277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4896544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扩散模型</a:t>
            </a:r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--</a:t>
            </a:r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参考信息</a:t>
            </a: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52" name="TextBox 29"/>
          <p:cNvSpPr txBox="1"/>
          <p:nvPr/>
        </p:nvSpPr>
        <p:spPr>
          <a:xfrm>
            <a:off x="247045" y="627534"/>
            <a:ext cx="8501556" cy="4378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Denoising diffusion probabilistic models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（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DDPM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Advances in Neural Information Processing Systems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neurips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, 2020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hlinkClick r:id="rId3"/>
              </a:rPr>
              <a:t>https://zhuanlan.zhihu.com/p/530602852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DDPM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解读（一）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数学基础，扩散与逆扩散过程和训练推理方法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–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知乎专栏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hlinkClick r:id="rId4"/>
              </a:rPr>
              <a:t>https://blog.csdn.net/qq_34845880/article/details/125788577?spm=1001.2014.3001.5502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扩散模型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Diffusion Model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DDPM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csdn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835B09-8F97-404C-9ABE-FAFF13AE0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1419622"/>
            <a:ext cx="5544616" cy="196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4896544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扩散模型</a:t>
            </a:r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--1</a:t>
            </a:r>
            <a:endParaRPr lang="zh-CN" altLang="en-US" sz="1764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2D8725-F40D-3F4A-879B-3211D3D77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520789"/>
            <a:ext cx="6192688" cy="46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96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4896544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扩散模型</a:t>
            </a:r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--2</a:t>
            </a:r>
            <a:endParaRPr lang="zh-CN" altLang="en-US" sz="1764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1F41F5-09D3-044A-99BD-A9969C106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628650"/>
            <a:ext cx="8509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07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4896544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扩散模型</a:t>
            </a:r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--3</a:t>
            </a:r>
            <a:endParaRPr lang="zh-CN" altLang="en-US" sz="1764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77DD81-4F7E-E143-A90D-40F6CE4FC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09" y="565430"/>
            <a:ext cx="7373181" cy="438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2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4896544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扩散模型</a:t>
            </a:r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--4</a:t>
            </a:r>
            <a:endParaRPr lang="zh-CN" altLang="en-US" sz="1764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751D74-2E72-1849-B117-F1BB567B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510" y="744560"/>
            <a:ext cx="6760980" cy="439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10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51520" y="195486"/>
            <a:ext cx="4896544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扩散模型</a:t>
            </a:r>
            <a:r>
              <a:rPr lang="en-US" altLang="zh-CN" sz="1764" b="1" dirty="0">
                <a:solidFill>
                  <a:srgbClr val="112F70"/>
                </a:solidFill>
                <a:latin typeface="微软雅黑" charset="0"/>
                <a:ea typeface="微软雅黑" charset="0"/>
                <a:sym typeface="+mn-ea"/>
              </a:rPr>
              <a:t>--5</a:t>
            </a:r>
            <a:endParaRPr lang="zh-CN" altLang="en-US" sz="1764" b="1" dirty="0">
              <a:solidFill>
                <a:srgbClr val="112F7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矩形 3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ED0603-5286-5A4C-9669-631249A2E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1943100"/>
            <a:ext cx="8674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79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毕业论文答辩PPT.p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872</Words>
  <Application>Microsoft Macintosh PowerPoint</Application>
  <PresentationFormat>全屏显示(16:9)</PresentationFormat>
  <Paragraphs>141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毕业论文答辩PPT.p</dc:title>
  <dc:subject/>
  <dc:creator/>
  <cp:keywords/>
  <dc:description/>
  <cp:lastModifiedBy/>
  <cp:revision>1</cp:revision>
  <dcterms:created xsi:type="dcterms:W3CDTF">2017-04-17T14:29:21Z</dcterms:created>
  <dcterms:modified xsi:type="dcterms:W3CDTF">2023-07-02T06:23:42Z</dcterms:modified>
  <cp:category/>
</cp:coreProperties>
</file>